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21F78-A584-4F51-8348-8A8AD3F43C20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0039-1C0E-46D2-8E8C-3780AEB33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D8B3-80A7-422E-8596-51404AEFA9CC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A074-0F9D-43EC-B013-DA1C1F81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14DC-482B-423E-A897-7E8855F549CB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4C72-898E-40F1-963A-9BB1433A6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2B33C-B5AA-4105-9F95-39B855BC50B5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BDFAC-C551-456A-BF55-F55DF9EC8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122C-0883-4B3A-8500-3EF6738E8A7C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24ED1-DDB9-40C8-A254-F69E40FDC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2E0C1-5F65-4D34-AF4D-2E0AE516CACC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B26B7-7EF4-466D-B259-76B59AAA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E501-5B21-4220-8118-56F453D962EF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4D1A-37F8-4C49-95B8-F351A852F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2B34-A412-443A-B34B-988897B87BA7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F7F20-57D7-4E07-8636-A6F6B1475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5FD0-E442-4E81-83D3-313FD14B03C4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D88C9-25A9-44C1-804E-C752091EC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23D9-F0AD-4AFB-A3F2-EAE9BAE6839A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44796-6674-4820-9B16-3E934B227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C4B65-6B75-440B-9A7F-9D94A1E931CE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B386-5742-4068-8CE0-B09C0F6D3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22EB01-F5E4-4046-8770-2A0586D05B29}" type="datetimeFigureOut">
              <a:rPr lang="en-US"/>
              <a:pPr>
                <a:defRPr/>
              </a:pPr>
              <a:t>3/21/2012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7BB463-A39E-447D-AB1B-426B9A858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05" r:id="rId2"/>
    <p:sldLayoutId id="2147483712" r:id="rId3"/>
    <p:sldLayoutId id="2147483706" r:id="rId4"/>
    <p:sldLayoutId id="2147483713" r:id="rId5"/>
    <p:sldLayoutId id="2147483707" r:id="rId6"/>
    <p:sldLayoutId id="2147483708" r:id="rId7"/>
    <p:sldLayoutId id="2147483714" r:id="rId8"/>
    <p:sldLayoutId id="2147483715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4400" smtClean="0"/>
              <a:t>Chapter 23 – Industrialization of the West – 1760-1914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The Age of revolution: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00"/>
                </a:solidFill>
              </a:rPr>
              <a:t>Population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FFFF00"/>
                </a:solidFill>
              </a:rPr>
              <a:t>revolution</a:t>
            </a:r>
            <a:r>
              <a:rPr lang="en-US" sz="2400" b="1"/>
              <a:t>:</a:t>
            </a:r>
            <a:r>
              <a:rPr lang="en-US" sz="2400"/>
              <a:t> Huge growth in population in western Europe beginning about 1730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00"/>
                </a:solidFill>
              </a:rPr>
              <a:t>Protoindustrialization</a:t>
            </a:r>
            <a:r>
              <a:rPr lang="en-US" sz="2400" b="1"/>
              <a:t>:</a:t>
            </a:r>
            <a:r>
              <a:rPr lang="en-US" sz="2400"/>
              <a:t> Preliminary shift away from an agricultural economy; workers became full or part-time producers who worked at home in a capitalist system in which materials, work orders and sales depended on urban merchants; prelude to the Industrial Revolution.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Effects of Industrialization on Social/Family Life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smtClean="0"/>
              <a:t>Women and children still “sheltered” from the industrialized work world</a:t>
            </a:r>
          </a:p>
          <a:p>
            <a:pPr eaLnBrk="1" hangingPunct="1"/>
            <a:r>
              <a:rPr lang="en-US" smtClean="0"/>
              <a:t>Women mainly took care of children at home</a:t>
            </a:r>
          </a:p>
          <a:p>
            <a:pPr lvl="1" eaLnBrk="1" hangingPunct="1"/>
            <a:r>
              <a:rPr lang="en-US" smtClean="0"/>
              <a:t>Moral status improved</a:t>
            </a:r>
            <a:endParaRPr lang="en-US" smtClean="0">
              <a:sym typeface="Wingdings" pitchFamily="2" charset="2"/>
            </a:endParaRPr>
          </a:p>
          <a:p>
            <a:pPr eaLnBrk="1" hangingPunct="1"/>
            <a:r>
              <a:rPr lang="en-US" smtClean="0">
                <a:solidFill>
                  <a:srgbClr val="FFFF00"/>
                </a:solidFill>
                <a:sym typeface="Wingdings" pitchFamily="2" charset="2"/>
              </a:rPr>
              <a:t>Middle-class was improving (and growing)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Education was more important for children than work/apprenticeship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Social structure relied less on privilege &amp; birth and more on money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Revolutions of 1848-1849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/>
            <a:r>
              <a:rPr lang="en-US" smtClean="0"/>
              <a:t>Paris, France</a:t>
            </a:r>
          </a:p>
          <a:p>
            <a:pPr eaLnBrk="1" hangingPunct="1"/>
            <a:r>
              <a:rPr lang="en-US" smtClean="0"/>
              <a:t>French monarchy overthrown…again!</a:t>
            </a:r>
          </a:p>
          <a:p>
            <a:pPr lvl="1" eaLnBrk="1" hangingPunct="1"/>
            <a:r>
              <a:rPr lang="en-US" smtClean="0"/>
              <a:t>This time for good</a:t>
            </a:r>
          </a:p>
          <a:p>
            <a:pPr eaLnBrk="1" hangingPunct="1"/>
            <a:r>
              <a:rPr lang="en-US" smtClean="0"/>
              <a:t>Democratic-Republic temporarily set up</a:t>
            </a:r>
          </a:p>
          <a:p>
            <a:pPr eaLnBrk="1" hangingPunct="1"/>
            <a:r>
              <a:rPr lang="en-US" smtClean="0"/>
              <a:t>Wanted social reforms:</a:t>
            </a:r>
          </a:p>
          <a:p>
            <a:pPr lvl="1" eaLnBrk="1" hangingPunct="1"/>
            <a:r>
              <a:rPr lang="en-US" smtClean="0"/>
              <a:t>Women’s rights &amp; voting rights</a:t>
            </a:r>
          </a:p>
          <a:p>
            <a:pPr lvl="1" eaLnBrk="1" hangingPunct="1"/>
            <a:r>
              <a:rPr lang="en-US" smtClean="0"/>
              <a:t>Jobs for the unemployed (socialism)</a:t>
            </a:r>
          </a:p>
          <a:p>
            <a:pPr lvl="1" eaLnBrk="1" hangingPunct="1"/>
            <a:r>
              <a:rPr lang="en-US" smtClean="0"/>
              <a:t>(More demands than the original French Revolution of 1789)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Revolutions of 1848-1849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eaLnBrk="1" hangingPunct="1"/>
            <a:r>
              <a:rPr lang="en-US" smtClean="0"/>
              <a:t>Revolution spread to other areas of Europe: Germany, Austria, &amp; Hungary</a:t>
            </a:r>
          </a:p>
          <a:p>
            <a:pPr eaLnBrk="1" hangingPunct="1"/>
            <a:r>
              <a:rPr lang="en-US" smtClean="0"/>
              <a:t>Revolutions died down by the later-1800’s</a:t>
            </a:r>
          </a:p>
          <a:p>
            <a:pPr lvl="1" eaLnBrk="1" hangingPunct="1"/>
            <a:r>
              <a:rPr lang="en-US" smtClean="0"/>
              <a:t>Failure in some revolutions taught liberals that it was too risky </a:t>
            </a:r>
            <a:r>
              <a:rPr lang="en-US" smtClean="0">
                <a:sym typeface="Wingdings" pitchFamily="2" charset="2"/>
              </a:rPr>
              <a:t> should use more gradual methods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1850-1914 ish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/>
            <a:r>
              <a:rPr lang="en-US" sz="2800" smtClean="0"/>
              <a:t>1880-1920</a:t>
            </a:r>
            <a:r>
              <a:rPr lang="en-US" sz="2800" smtClean="0">
                <a:sym typeface="Wingdings" pitchFamily="2" charset="2"/>
              </a:rPr>
              <a:t>improved children’s health</a:t>
            </a:r>
          </a:p>
          <a:p>
            <a:pPr lvl="1" eaLnBrk="1" hangingPunct="1"/>
            <a:r>
              <a:rPr lang="en-US" sz="2400" smtClean="0">
                <a:sym typeface="Wingdings" pitchFamily="2" charset="2"/>
              </a:rPr>
              <a:t>Child death rates now less than 10% (dying by age 10)</a:t>
            </a:r>
          </a:p>
          <a:p>
            <a:pPr eaLnBrk="1" hangingPunct="1"/>
            <a:r>
              <a:rPr lang="en-US" sz="2800" smtClean="0">
                <a:sym typeface="Wingdings" pitchFamily="2" charset="2"/>
              </a:rPr>
              <a:t>Labor strike among industrial workers in 1890’s</a:t>
            </a:r>
          </a:p>
          <a:p>
            <a:pPr lvl="1" eaLnBrk="1" hangingPunct="1"/>
            <a:r>
              <a:rPr lang="en-US" sz="2400" smtClean="0">
                <a:sym typeface="Wingdings" pitchFamily="2" charset="2"/>
              </a:rPr>
              <a:t>Many in USA and Germany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Italy unified </a:t>
            </a:r>
            <a:r>
              <a:rPr lang="en-US" sz="2800" smtClean="0">
                <a:sym typeface="Wingdings" pitchFamily="2" charset="2"/>
              </a:rPr>
              <a:t> most by 1870’s</a:t>
            </a:r>
            <a:endParaRPr lang="en-US" sz="2800" smtClean="0"/>
          </a:p>
          <a:p>
            <a:pPr lvl="1" eaLnBrk="1" hangingPunct="1"/>
            <a:r>
              <a:rPr lang="en-US" sz="2400" smtClean="0"/>
              <a:t>Reduces power of the Pope &amp; Catholic Church</a:t>
            </a:r>
          </a:p>
          <a:p>
            <a:pPr eaLnBrk="1" hangingPunct="1"/>
            <a:r>
              <a:rPr lang="en-US" sz="2800" smtClean="0">
                <a:solidFill>
                  <a:srgbClr val="FFFF00"/>
                </a:solidFill>
              </a:rPr>
              <a:t>Germany unified in 1871 </a:t>
            </a:r>
            <a:r>
              <a:rPr lang="en-US" sz="2800" smtClean="0"/>
              <a:t>after war w/ France</a:t>
            </a:r>
          </a:p>
          <a:p>
            <a:pPr eaLnBrk="1" hangingPunct="1"/>
            <a:r>
              <a:rPr lang="en-US" sz="2800" smtClean="0"/>
              <a:t>Many Western governments began using civil service exams (like the Chinese thousands of years before!)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1850-1914 ish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/>
            <a:r>
              <a:rPr lang="en-US" sz="2800" smtClean="0"/>
              <a:t>Education became common. Most schooling done up to age 12; governments believed education provided basic work skills</a:t>
            </a:r>
          </a:p>
          <a:p>
            <a:pPr lvl="1" eaLnBrk="1" hangingPunct="1"/>
            <a:r>
              <a:rPr lang="en-US" sz="2400" smtClean="0"/>
              <a:t>Literacy rates improved: by 1900, 90-95% of all adults in western Europe &amp; USA could read</a:t>
            </a:r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karl marx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209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Socialism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US" smtClean="0"/>
              <a:t>All about the working class</a:t>
            </a:r>
          </a:p>
          <a:p>
            <a:pPr lvl="1" eaLnBrk="1" hangingPunct="1"/>
            <a:r>
              <a:rPr lang="en-US" sz="2000" smtClean="0"/>
              <a:t>Depended on the grievances of/against the working class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Karl Marx (</a:t>
            </a:r>
            <a:r>
              <a:rPr lang="en-US" i="1" smtClean="0">
                <a:solidFill>
                  <a:srgbClr val="FFFF00"/>
                </a:solidFill>
              </a:rPr>
              <a:t>Marxism)</a:t>
            </a:r>
            <a:endParaRPr lang="en-US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smtClean="0"/>
              <a:t>According to Marx: “History was shaped by the available means of production and who controlled those means”</a:t>
            </a:r>
          </a:p>
          <a:p>
            <a:pPr lvl="2" eaLnBrk="1" hangingPunct="1"/>
            <a:r>
              <a:rPr lang="en-US" smtClean="0"/>
              <a:t>The middle class had won the battle because they owned land; they had a strong hold on the lands available to people, therefore they controlled the means of production.</a:t>
            </a:r>
          </a:p>
          <a:p>
            <a:pPr lvl="2" eaLnBrk="1" hangingPunct="1"/>
            <a:r>
              <a:rPr lang="en-US" smtClean="0"/>
              <a:t>The “enemy” then, was the property-less proletariat (lower class)</a:t>
            </a:r>
          </a:p>
          <a:p>
            <a:pPr lvl="1" eaLnBrk="1" hangingPunct="1"/>
            <a:r>
              <a:rPr lang="en-US" smtClean="0"/>
              <a:t>Marx told the working class that their wages were exploitive and unfair.</a:t>
            </a:r>
          </a:p>
          <a:p>
            <a:pPr lvl="1" eaLnBrk="1" hangingPunct="1"/>
            <a:r>
              <a:rPr lang="en-US" smtClean="0"/>
              <a:t>Urged the need for violent action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karl marx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209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Socialism - continued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The rise of socialism scared people of “Western” society</a:t>
            </a:r>
          </a:p>
          <a:p>
            <a:pPr lvl="1" eaLnBrk="1" hangingPunct="1"/>
            <a:r>
              <a:rPr lang="en-US" sz="2400" smtClean="0"/>
              <a:t>Germany (led by </a:t>
            </a:r>
            <a:r>
              <a:rPr lang="en-US" sz="2400" smtClean="0">
                <a:solidFill>
                  <a:srgbClr val="FFFF00"/>
                </a:solidFill>
              </a:rPr>
              <a:t>Otto von Bismark</a:t>
            </a:r>
            <a:r>
              <a:rPr lang="en-US" sz="2400" smtClean="0"/>
              <a:t>) became largest single political force by 1900</a:t>
            </a:r>
          </a:p>
          <a:p>
            <a:pPr lvl="1" eaLnBrk="1" hangingPunct="1"/>
            <a:r>
              <a:rPr lang="en-US" sz="2400" smtClean="0"/>
              <a:t>Major industrial strikes and the forming of unions rose quickly</a:t>
            </a:r>
          </a:p>
          <a:p>
            <a:pPr eaLnBrk="1" hangingPunct="1"/>
            <a:r>
              <a:rPr lang="en-US" sz="2800" smtClean="0"/>
              <a:t>Socialist parties would ally themselves with other moderate groups to strengthen themselves</a:t>
            </a:r>
          </a:p>
          <a:p>
            <a:pPr eaLnBrk="1" hangingPunct="1"/>
            <a:r>
              <a:rPr lang="en-US" sz="2800" smtClean="0"/>
              <a:t>In the end, Marx’s vision was incorrect; success could be achieved by peaceful democratic means and NOT </a:t>
            </a:r>
            <a:r>
              <a:rPr lang="en-US" sz="2800" i="1" smtClean="0"/>
              <a:t>only </a:t>
            </a:r>
            <a:r>
              <a:rPr lang="en-US" sz="2800" smtClean="0"/>
              <a:t>by violent revolts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Feminist Movement - 1900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smtClean="0"/>
              <a:t>Sought various legal and economic gains for women</a:t>
            </a:r>
          </a:p>
          <a:p>
            <a:pPr lvl="1" eaLnBrk="1" hangingPunct="1"/>
            <a:r>
              <a:rPr lang="en-US" smtClean="0"/>
              <a:t>Equal access to higher education</a:t>
            </a:r>
          </a:p>
          <a:p>
            <a:pPr lvl="1" eaLnBrk="1" hangingPunct="1"/>
            <a:r>
              <a:rPr lang="en-US" smtClean="0"/>
              <a:t>Right to vote</a:t>
            </a:r>
          </a:p>
          <a:p>
            <a:pPr lvl="2" eaLnBrk="1" hangingPunct="1"/>
            <a:r>
              <a:rPr lang="en-US" smtClean="0"/>
              <a:t>USA, Britain, and Germany all granted women the right to vote after 1918</a:t>
            </a:r>
          </a:p>
          <a:p>
            <a:pPr eaLnBrk="1" hangingPunct="1"/>
            <a:r>
              <a:rPr lang="en-US" smtClean="0"/>
              <a:t>Big boost from middle-class women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Beginnings of World War I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Triple Alliance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/>
              <a:t>Germany</a:t>
            </a:r>
          </a:p>
          <a:p>
            <a:pPr lvl="1" eaLnBrk="1" hangingPunct="1"/>
            <a:r>
              <a:rPr lang="en-US" smtClean="0"/>
              <a:t>Italy</a:t>
            </a:r>
          </a:p>
          <a:p>
            <a:pPr lvl="1" eaLnBrk="1" hangingPunct="1"/>
            <a:r>
              <a:rPr lang="en-US" smtClean="0"/>
              <a:t>Austria-Hungary</a:t>
            </a:r>
          </a:p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Triple Entente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/>
              <a:t>France</a:t>
            </a:r>
          </a:p>
          <a:p>
            <a:pPr lvl="1" eaLnBrk="1" hangingPunct="1"/>
            <a:r>
              <a:rPr lang="en-US" smtClean="0"/>
              <a:t>Britain</a:t>
            </a:r>
          </a:p>
          <a:p>
            <a:pPr lvl="1" eaLnBrk="1" hangingPunct="1"/>
            <a:r>
              <a:rPr lang="en-US" smtClean="0"/>
              <a:t>Russia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52400" y="0"/>
            <a:ext cx="84582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American Revolution</a:t>
            </a:r>
            <a:r>
              <a:rPr lang="en-US" sz="2800" b="1"/>
              <a:t>:</a:t>
            </a:r>
            <a:r>
              <a:rPr lang="en-US" sz="2800"/>
              <a:t> Rebellion of the British American Atlantic seaboard colonies; ended with the formation of the United States of America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French Revolution</a:t>
            </a:r>
            <a:r>
              <a:rPr lang="en-US" sz="2800" b="1"/>
              <a:t>:</a:t>
            </a:r>
            <a:r>
              <a:rPr lang="en-US" sz="2800"/>
              <a:t> overthrow of the Bourbon monarchy through a revolution beginning in 1789; created a republic and eventually ended with Napoleon's French empire; the source of many liberal movements and constitutions in Europe. Ended with King Louis XVI being beheaded!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Declaration of the Rights of Man and the Citizen</a:t>
            </a:r>
            <a:r>
              <a:rPr lang="en-US" sz="2800" b="1"/>
              <a:t>:</a:t>
            </a:r>
            <a:r>
              <a:rPr lang="en-US" sz="2800"/>
              <a:t> adopted during the French Revolution; proclaimed the equality of French citizens; became a source document for later liberal movements.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http://t0.gstatic.com/images?q=tbn:ANd9GcSK5mHQvAjmVgxN8ygRV8Pu3BQTEJg8yklHMXHUeAPyC7tohku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183063"/>
            <a:ext cx="2362200" cy="267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4" descr="http://www.glogster.com/media/5/19/93/39/199339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0" y="0"/>
            <a:ext cx="55245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533400"/>
            <a:ext cx="93726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/>
              <a:t>Guillotine:</a:t>
            </a:r>
            <a:r>
              <a:rPr lang="en-US" sz="2800"/>
              <a:t> Introduced as a method of “humane” execution; used during the French revolution against thousands of individuals, especially during the “</a:t>
            </a:r>
            <a:r>
              <a:rPr lang="en-US" sz="2800" i="1">
                <a:solidFill>
                  <a:srgbClr val="00B050"/>
                </a:solidFill>
              </a:rPr>
              <a:t>Reign of Terror</a:t>
            </a:r>
            <a:r>
              <a:rPr lang="en-US" sz="2800"/>
              <a:t>.”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Napoleon Bonaparte</a:t>
            </a:r>
            <a:r>
              <a:rPr lang="en-US" sz="2800" b="1"/>
              <a:t>:</a:t>
            </a:r>
            <a:r>
              <a:rPr lang="en-US" sz="2800"/>
              <a:t> Army officer who rose in rank during the wars of the French Revolution; ended the democratic phase of the revolution; became emperor; overthrown and exiled in 1815.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FFFF00"/>
                </a:solidFill>
              </a:rPr>
              <a:t>Congress of Vienna</a:t>
            </a:r>
            <a:r>
              <a:rPr lang="en-US" sz="2800" b="1"/>
              <a:t>:</a:t>
            </a:r>
            <a:r>
              <a:rPr lang="en-US" sz="2800"/>
              <a:t> Met in 1815 after the defeat of France to restore the European balance of power.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Europe AFTER the Congress of Vienna - 1815</a:t>
            </a:r>
            <a:endParaRPr lang="en-US" dirty="0"/>
          </a:p>
        </p:txBody>
      </p:sp>
      <p:pic>
        <p:nvPicPr>
          <p:cNvPr id="10243" name="Picture 2" descr="http://www.zonu.com/images/0X0/2009-12-26-11489/Europe-after-the-Congress-of-Vienna-1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0" y="296863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00"/>
                </a:solidFill>
              </a:rPr>
              <a:t>Liberalism</a:t>
            </a:r>
            <a:r>
              <a:rPr lang="en-US" sz="2400" b="1"/>
              <a:t>:</a:t>
            </a:r>
            <a:r>
              <a:rPr lang="en-US" sz="2400"/>
              <a:t> political ideology that flourished in 19</a:t>
            </a:r>
            <a:r>
              <a:rPr lang="en-US" sz="2400" baseline="30000"/>
              <a:t>th</a:t>
            </a:r>
            <a:r>
              <a:rPr lang="en-US" sz="2400"/>
              <a:t> century western Europe; stressed limited state interference in private life, representation of the people in government; urged importance of constitutional rule and parliaments.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/>
              <a:t>Liberals sought to gain political power with the economic power of the middle classes; they wanted limited constitutional government.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00"/>
                </a:solidFill>
              </a:rPr>
              <a:t>Socialism</a:t>
            </a:r>
            <a:r>
              <a:rPr lang="en-US" sz="2400" b="1"/>
              <a:t>:</a:t>
            </a:r>
            <a:r>
              <a:rPr lang="en-US" sz="2400"/>
              <a:t> political ideology in 19</a:t>
            </a:r>
            <a:r>
              <a:rPr lang="en-US" sz="2400" baseline="30000"/>
              <a:t>th</a:t>
            </a:r>
            <a:r>
              <a:rPr lang="en-US" sz="2400"/>
              <a:t> century Europe; attacked private property in the name of equality; wanted state control of the means of production and an end to the capitalistic exploitation of the working 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00"/>
                </a:solidFill>
              </a:rPr>
              <a:t>Nationalism</a:t>
            </a:r>
            <a:r>
              <a:rPr lang="en-US" sz="2400" b="1"/>
              <a:t>:</a:t>
            </a:r>
            <a:r>
              <a:rPr lang="en-US" sz="2400"/>
              <a:t> European 19</a:t>
            </a:r>
            <a:r>
              <a:rPr lang="en-US" sz="2400" baseline="30000"/>
              <a:t>th</a:t>
            </a:r>
            <a:r>
              <a:rPr lang="en-US" sz="2400"/>
              <a:t> century viewpoint; urged the importance of national unity; valued a collective identity based on ethnic origins.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00"/>
                </a:solidFill>
              </a:rPr>
              <a:t>Radicals</a:t>
            </a:r>
            <a:r>
              <a:rPr lang="en-US" sz="2400" b="1"/>
              <a:t>:</a:t>
            </a:r>
            <a:r>
              <a:rPr lang="en-US" sz="2400"/>
              <a:t> Followers of a 19th century Western European political emphasis; advocated broader voting rights than liberals did; urged reforms favoring the lower classes.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00"/>
                </a:solidFill>
              </a:rPr>
              <a:t>Greek Revolution</a:t>
            </a:r>
            <a:r>
              <a:rPr lang="en-US" sz="2400" b="1">
                <a:solidFill>
                  <a:srgbClr val="FF0000"/>
                </a:solidFill>
              </a:rPr>
              <a:t>: </a:t>
            </a:r>
            <a:r>
              <a:rPr lang="en-US" sz="2400"/>
              <a:t>1820’s; series of revolts; first step in dismantling the Ottoman Empire</a:t>
            </a:r>
            <a:endParaRPr lang="en-US" sz="24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00"/>
                </a:solidFill>
              </a:rPr>
              <a:t>Reform Bill of 1832</a:t>
            </a:r>
            <a:r>
              <a:rPr lang="en-US" sz="2400" b="1"/>
              <a:t>: </a:t>
            </a:r>
            <a:r>
              <a:rPr lang="en-US" sz="2400"/>
              <a:t>gave parliamentary vote to most middle-class men in Britain.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The Industrial Revolution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/>
            <a:r>
              <a:rPr lang="en-US" i="1" smtClean="0"/>
              <a:t>Factors</a:t>
            </a:r>
            <a:r>
              <a:rPr lang="en-US" smtClean="0"/>
              <a:t> leading to British Industrial Revolution:</a:t>
            </a:r>
          </a:p>
          <a:p>
            <a:pPr lvl="1" eaLnBrk="1" hangingPunct="1"/>
            <a:r>
              <a:rPr lang="en-US" smtClean="0"/>
              <a:t>Favorable natural resources</a:t>
            </a:r>
          </a:p>
          <a:p>
            <a:pPr lvl="1" eaLnBrk="1" hangingPunct="1"/>
            <a:r>
              <a:rPr lang="en-US" smtClean="0"/>
              <a:t>Population pressure forced innovations at all levels of society</a:t>
            </a:r>
          </a:p>
          <a:p>
            <a:pPr lvl="1" eaLnBrk="1" hangingPunct="1"/>
            <a:r>
              <a:rPr lang="en-US" smtClean="0"/>
              <a:t>Increasing world trade</a:t>
            </a:r>
          </a:p>
          <a:p>
            <a:pPr lvl="1" eaLnBrk="1" hangingPunct="1"/>
            <a:r>
              <a:rPr lang="en-US" smtClean="0"/>
              <a:t>Growth of manufacturing sector of the economy</a:t>
            </a:r>
          </a:p>
          <a:p>
            <a:pPr lvl="1" eaLnBrk="1" hangingPunct="1"/>
            <a:r>
              <a:rPr lang="en-US" smtClean="0"/>
              <a:t>Governments committing policies of economic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Industrial Revolution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James Watt</a:t>
            </a:r>
            <a:r>
              <a:rPr lang="en-US" b="1" smtClean="0"/>
              <a:t>: </a:t>
            </a:r>
            <a:r>
              <a:rPr lang="en-US" smtClean="0"/>
              <a:t>devised a steam engine in 1770’s</a:t>
            </a:r>
          </a:p>
          <a:p>
            <a:pPr eaLnBrk="1" hangingPunct="1"/>
            <a:r>
              <a:rPr lang="en-US" smtClean="0"/>
              <a:t>Improvements in agriculture</a:t>
            </a:r>
          </a:p>
          <a:p>
            <a:pPr eaLnBrk="1" hangingPunct="1"/>
            <a:r>
              <a:rPr lang="en-US" smtClean="0"/>
              <a:t>Population boom</a:t>
            </a:r>
          </a:p>
          <a:p>
            <a:pPr lvl="1" eaLnBrk="1" hangingPunct="1"/>
            <a:r>
              <a:rPr lang="en-US" smtClean="0"/>
              <a:t>Example: Manchester, England; small village, then boomed to several hundred thousands of people</a:t>
            </a:r>
          </a:p>
          <a:p>
            <a:pPr eaLnBrk="1" hangingPunct="1"/>
            <a:r>
              <a:rPr lang="en-US" smtClean="0"/>
              <a:t>Environmental effects:</a:t>
            </a:r>
          </a:p>
          <a:p>
            <a:pPr lvl="1" eaLnBrk="1" hangingPunct="1"/>
            <a:r>
              <a:rPr lang="en-US" smtClean="0"/>
              <a:t>Less need for forests, but smoke pollution in air increased; also, factory wastes and population boom affected water quality in some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Effects of Industrialization in Cities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/>
          <a:lstStyle/>
          <a:p>
            <a:pPr eaLnBrk="1" hangingPunct="1"/>
            <a:r>
              <a:rPr lang="en-US" smtClean="0"/>
              <a:t>Migrations</a:t>
            </a:r>
          </a:p>
          <a:p>
            <a:pPr lvl="1" eaLnBrk="1" hangingPunct="1"/>
            <a:r>
              <a:rPr lang="en-US" smtClean="0"/>
              <a:t>Mostly young adults</a:t>
            </a:r>
          </a:p>
          <a:p>
            <a:pPr eaLnBrk="1" hangingPunct="1"/>
            <a:r>
              <a:rPr lang="en-US" smtClean="0"/>
              <a:t>Poor health conditions</a:t>
            </a:r>
          </a:p>
          <a:p>
            <a:pPr lvl="1" eaLnBrk="1" hangingPunct="1"/>
            <a:r>
              <a:rPr lang="en-US" smtClean="0"/>
              <a:t>Packed housing</a:t>
            </a:r>
          </a:p>
          <a:p>
            <a:pPr lvl="1" eaLnBrk="1" hangingPunct="1"/>
            <a:r>
              <a:rPr lang="en-US" smtClean="0"/>
              <a:t>Inadequate sanitation (see “environmental effects” from previous slide)</a:t>
            </a:r>
          </a:p>
          <a:p>
            <a:pPr eaLnBrk="1" hangingPunct="1"/>
            <a:r>
              <a:rPr lang="en-US" smtClean="0"/>
              <a:t>Crowded cities</a:t>
            </a:r>
          </a:p>
          <a:p>
            <a:pPr lvl="1" eaLnBrk="1" hangingPunct="1"/>
            <a:r>
              <a:rPr lang="en-US" smtClean="0"/>
              <a:t>Population boom &amp; movement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5431</TotalTime>
  <Words>1056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Franklin Gothic Book</vt:lpstr>
      <vt:lpstr>Wingdings 2</vt:lpstr>
      <vt:lpstr>Calibri</vt:lpstr>
      <vt:lpstr>Wingdings</vt:lpstr>
      <vt:lpstr>Technic</vt:lpstr>
      <vt:lpstr>Chapter 23 – Industrialization of the West – 1760-1914</vt:lpstr>
      <vt:lpstr>Slide 2</vt:lpstr>
      <vt:lpstr>Slide 3</vt:lpstr>
      <vt:lpstr>Europe AFTER the Congress of Vienna - 1815</vt:lpstr>
      <vt:lpstr>Slide 5</vt:lpstr>
      <vt:lpstr>Slide 6</vt:lpstr>
      <vt:lpstr>The Industrial Revolution</vt:lpstr>
      <vt:lpstr>The Industrial Revolution</vt:lpstr>
      <vt:lpstr>Effects of Industrialization in Cities</vt:lpstr>
      <vt:lpstr>Effects of Industrialization on Social/Family Life</vt:lpstr>
      <vt:lpstr>Revolutions of 1848-1849</vt:lpstr>
      <vt:lpstr>Revolutions of 1848-1849</vt:lpstr>
      <vt:lpstr>1850-1914 ish</vt:lpstr>
      <vt:lpstr>1850-1914 ish</vt:lpstr>
      <vt:lpstr>Socialism</vt:lpstr>
      <vt:lpstr>Socialism - continued</vt:lpstr>
      <vt:lpstr>Feminist Movement - 1900</vt:lpstr>
      <vt:lpstr>Beginnings of World War 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 – Industrialization of the West – 1760-1914</dc:title>
  <dc:creator>Brandon</dc:creator>
  <cp:lastModifiedBy>CCISD</cp:lastModifiedBy>
  <cp:revision>9</cp:revision>
  <dcterms:created xsi:type="dcterms:W3CDTF">2011-04-19T13:33:29Z</dcterms:created>
  <dcterms:modified xsi:type="dcterms:W3CDTF">2012-03-21T15:10:20Z</dcterms:modified>
</cp:coreProperties>
</file>